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64" r:id="rId7"/>
    <p:sldId id="362" r:id="rId8"/>
    <p:sldId id="359" r:id="rId9"/>
    <p:sldId id="363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25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13/11/2021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0,'2409'0,"-2403"0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2383 1112,'-2378'-1109,"2374"1107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0,'2356'0,"-2349"0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0,'2318'0,"-2312"0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1090,'1250'-583,"-170"80,-1074 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1112,'2378'-1109,"-2374"1107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2414 0,'-2409'0,"2403"0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2363 0,'-2356'0,"2349"0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2324 0,'-2318'0,"2312"0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2337 1090,'-1250'-583,"170"80,1074 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0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3339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93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2117271"/>
            <a:ext cx="109460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21/11/2021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99D53B-8A90-43F6-933B-2BF09EB59FF4}"/>
              </a:ext>
            </a:extLst>
          </p:cNvPr>
          <p:cNvGrpSpPr>
            <a:grpSpLocks noChangeAspect="1"/>
          </p:cNvGrpSpPr>
          <p:nvPr/>
        </p:nvGrpSpPr>
        <p:grpSpPr>
          <a:xfrm>
            <a:off x="724710" y="2247084"/>
            <a:ext cx="1352145" cy="1352145"/>
            <a:chOff x="787941" y="2534056"/>
            <a:chExt cx="2704287" cy="270428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3E5F721-987E-437E-97C8-0497674E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riangolo isoscele 12">
              <a:extLst>
                <a:ext uri="{FF2B5EF4-FFF2-40B4-BE49-F238E27FC236}">
                  <a16:creationId xmlns:a16="http://schemas.microsoft.com/office/drawing/2014/main" id="{69A2F0D6-1AD0-44B2-BE86-D0B01D2E930E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E90A021-23D6-4FDD-A399-FE9514EF1860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3440191" y="2242215"/>
            <a:ext cx="1352145" cy="1352145"/>
            <a:chOff x="787941" y="2534056"/>
            <a:chExt cx="2704287" cy="270428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31D3987-2E8B-480F-9C1B-181C0C88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riangolo isoscele 20">
              <a:extLst>
                <a:ext uri="{FF2B5EF4-FFF2-40B4-BE49-F238E27FC236}">
                  <a16:creationId xmlns:a16="http://schemas.microsoft.com/office/drawing/2014/main" id="{76691B7C-BE67-4C3A-9BD9-9A4CEC405EA0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DCD21B-E3AD-4470-957D-970842059B6C}"/>
              </a:ext>
            </a:extLst>
          </p:cNvPr>
          <p:cNvSpPr txBox="1"/>
          <p:nvPr/>
        </p:nvSpPr>
        <p:spPr bwMode="auto">
          <a:xfrm>
            <a:off x="724710" y="3482584"/>
            <a:ext cx="2178996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 </a:t>
            </a:r>
            <a:r>
              <a:rPr lang="it-IT" sz="2000" b="0" dirty="0" err="1"/>
              <a:t>method</a:t>
            </a:r>
            <a:endParaRPr lang="en-US" sz="2000" b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B2B451-4D6F-4E4A-8022-B49B00349CAB}"/>
              </a:ext>
            </a:extLst>
          </p:cNvPr>
          <p:cNvSpPr txBox="1"/>
          <p:nvPr/>
        </p:nvSpPr>
        <p:spPr bwMode="auto">
          <a:xfrm>
            <a:off x="3440191" y="3803596"/>
            <a:ext cx="2396405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Loop2 </a:t>
            </a:r>
            <a:r>
              <a:rPr lang="it-IT" sz="2000" b="0" dirty="0" err="1"/>
              <a:t>method</a:t>
            </a:r>
            <a:endParaRPr lang="it-IT" sz="2000" b="0" dirty="0"/>
          </a:p>
          <a:p>
            <a:pPr eaLnBrk="1" hangingPunct="1"/>
            <a:r>
              <a:rPr lang="it-IT" sz="2000" b="0" dirty="0"/>
              <a:t>(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chache</a:t>
            </a:r>
            <a:r>
              <a:rPr lang="it-IT" sz="2000" b="0" dirty="0"/>
              <a:t> </a:t>
            </a:r>
            <a:r>
              <a:rPr lang="it-IT" sz="2000" b="0" dirty="0" err="1"/>
              <a:t>optimized</a:t>
            </a:r>
            <a:r>
              <a:rPr lang="it-IT" sz="2000" b="0" dirty="0"/>
              <a:t>)</a:t>
            </a:r>
            <a:endParaRPr lang="en-US" sz="2000" b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26A3B3-19DF-48BE-8DE9-676AAE3668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27" y="2242214"/>
            <a:ext cx="1352144" cy="135214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E0764D1-974D-429F-B70C-CAA5937E9C08}"/>
              </a:ext>
            </a:extLst>
          </p:cNvPr>
          <p:cNvSpPr txBox="1"/>
          <p:nvPr/>
        </p:nvSpPr>
        <p:spPr bwMode="auto">
          <a:xfrm>
            <a:off x="6334162" y="3796387"/>
            <a:ext cx="23907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it-IT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matmul</a:t>
            </a:r>
            <a:r>
              <a:rPr lang="it-IT" b="0" dirty="0">
                <a:latin typeface="Courier New" panose="02070309020205020404" pitchFamily="49" charset="0"/>
                <a:cs typeface="Courier New" panose="02070309020205020404" pitchFamily="49" charset="0"/>
              </a:rPr>
              <a:t>(A,B)</a:t>
            </a:r>
          </a:p>
          <a:p>
            <a:pPr eaLnBrk="1" hangingPunct="1"/>
            <a:endParaRPr lang="it-IT" sz="1800" b="0" dirty="0"/>
          </a:p>
          <a:p>
            <a:pPr eaLnBrk="1" hangingPunct="1"/>
            <a:r>
              <a:rPr lang="it-IT" b="0" dirty="0" err="1"/>
              <a:t>May</a:t>
            </a:r>
            <a:r>
              <a:rPr lang="it-IT" b="0" dirty="0"/>
              <a:t> use </a:t>
            </a:r>
            <a:r>
              <a:rPr lang="it-IT" b="0" dirty="0" err="1"/>
              <a:t>Strassen</a:t>
            </a:r>
            <a:r>
              <a:rPr lang="it-IT" b="0" dirty="0"/>
              <a:t> </a:t>
            </a:r>
            <a:r>
              <a:rPr lang="it-IT" b="0" dirty="0" err="1"/>
              <a:t>algorithm</a:t>
            </a:r>
            <a:r>
              <a:rPr lang="it-IT" b="0" dirty="0"/>
              <a:t> [1]</a:t>
            </a:r>
            <a:endParaRPr lang="en-US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08BF652-A5F6-425D-9B10-72548463F7DC}"/>
                  </a:ext>
                </a:extLst>
              </p:cNvPr>
              <p:cNvSpPr txBox="1"/>
              <p:nvPr/>
            </p:nvSpPr>
            <p:spPr bwMode="auto">
              <a:xfrm>
                <a:off x="724710" y="501956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08BF652-A5F6-425D-9B10-72548463F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710" y="5019561"/>
                <a:ext cx="914400" cy="914400"/>
              </a:xfrm>
              <a:prstGeom prst="rect">
                <a:avLst/>
              </a:prstGeom>
              <a:blipFill>
                <a:blip r:embed="rId25"/>
                <a:stretch>
                  <a:fillRect r="-4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/>
              <p:nvPr/>
            </p:nvSpPr>
            <p:spPr bwMode="auto">
              <a:xfrm>
                <a:off x="3489840" y="501956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9840" y="5019561"/>
                <a:ext cx="914400" cy="914400"/>
              </a:xfrm>
              <a:prstGeom prst="rect">
                <a:avLst/>
              </a:prstGeom>
              <a:blipFill>
                <a:blip r:embed="rId26"/>
                <a:stretch>
                  <a:fillRect r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413B0B7-6098-426F-BAF6-D5A890D3F1FC}"/>
                  </a:ext>
                </a:extLst>
              </p:cNvPr>
              <p:cNvSpPr txBox="1"/>
              <p:nvPr/>
            </p:nvSpPr>
            <p:spPr bwMode="auto">
              <a:xfrm>
                <a:off x="6334162" y="501956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unc>
                            <m:func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func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413B0B7-6098-426F-BAF6-D5A890D3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4162" y="5019561"/>
                <a:ext cx="914400" cy="914400"/>
              </a:xfrm>
              <a:prstGeom prst="rect">
                <a:avLst/>
              </a:prstGeom>
              <a:blipFill>
                <a:blip r:embed="rId27"/>
                <a:stretch>
                  <a:fillRect r="-6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56C7C3F-E998-43D2-837E-E1432229B266}"/>
              </a:ext>
            </a:extLst>
          </p:cNvPr>
          <p:cNvCxnSpPr/>
          <p:nvPr/>
        </p:nvCxnSpPr>
        <p:spPr bwMode="auto">
          <a:xfrm>
            <a:off x="218870" y="5102152"/>
            <a:ext cx="87451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694D5C71-67B0-4DE5-9FEB-5F4539703A15}"/>
                  </a:ext>
                </a:extLst>
              </p:cNvPr>
              <p:cNvSpPr txBox="1"/>
              <p:nvPr/>
            </p:nvSpPr>
            <p:spPr bwMode="auto">
              <a:xfrm>
                <a:off x="7529550" y="6133284"/>
                <a:ext cx="914400" cy="874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7≈2.807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694D5C71-67B0-4DE5-9FEB-5F453970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9550" y="6133284"/>
                <a:ext cx="914400" cy="874203"/>
              </a:xfrm>
              <a:prstGeom prst="rect">
                <a:avLst/>
              </a:prstGeom>
              <a:blipFill>
                <a:blip r:embed="rId28"/>
                <a:stretch>
                  <a:fillRect l="-12000" r="-6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959089C-8D35-41AF-AC5A-F2C0E3FB014F}"/>
                  </a:ext>
                </a:extLst>
              </p:cNvPr>
              <p:cNvSpPr txBox="1"/>
              <p:nvPr/>
            </p:nvSpPr>
            <p:spPr bwMode="auto">
              <a:xfrm>
                <a:off x="179964" y="2005301"/>
                <a:ext cx="8597900" cy="4738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000" b="0" dirty="0"/>
                  <a:t>Pseudocode for Loop </a:t>
                </a:r>
                <a:r>
                  <a:rPr lang="it-IT" sz="2000" b="0" dirty="0" err="1"/>
                  <a:t>function</a:t>
                </a:r>
                <a:r>
                  <a:rPr lang="it-IT" sz="2000" b="0" dirty="0"/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LOOP(A,B): #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multiplies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 and B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C =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matrix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A.ncols,B.nrows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for i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for j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sum = 0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k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sum = 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it-IT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end for</a:t>
                </a:r>
                <a:endParaRPr lang="it-IT" sz="2400" b="0" dirty="0"/>
              </a:p>
              <a:p>
                <a:pPr eaLnBrk="1" hangingPunct="1"/>
                <a:endParaRPr lang="it-IT" sz="2400" b="0" dirty="0"/>
              </a:p>
              <a:p>
                <a:pPr eaLnBrk="1" hangingPunct="1"/>
                <a:endParaRPr lang="it-IT" sz="2400" b="0" dirty="0"/>
              </a:p>
              <a:p>
                <a:pPr eaLnBrk="1" hangingPunct="1"/>
                <a:endParaRPr lang="it-IT" sz="2400" b="0" dirty="0"/>
              </a:p>
              <a:p>
                <a:pPr eaLnBrk="1" hangingPunct="1"/>
                <a:endParaRPr lang="it-IT" b="0" dirty="0"/>
              </a:p>
              <a:p>
                <a:pPr eaLnBrk="1" hangingPunct="1"/>
                <a:r>
                  <a:rPr lang="it-IT" b="0" dirty="0" err="1"/>
                  <a:t>Fitted</a:t>
                </a:r>
                <a:r>
                  <a:rPr lang="it-IT" b="0" dirty="0"/>
                  <a:t> </a:t>
                </a:r>
                <a:r>
                  <a:rPr lang="it-IT" b="0" dirty="0" err="1"/>
                  <a:t>using</a:t>
                </a:r>
                <a:r>
                  <a:rPr lang="it-IT" b="0" dirty="0"/>
                  <a:t>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b="0" dirty="0"/>
                  <a:t>from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b="0" dirty="0"/>
                  <a:t>in Python with </a:t>
                </a:r>
                <a:r>
                  <a:rPr lang="it-IT" b="0" dirty="0" err="1"/>
                  <a:t>polynomial</a:t>
                </a:r>
                <a:r>
                  <a:rPr lang="it-IT" b="0" dirty="0"/>
                  <a:t> </a:t>
                </a:r>
                <a:r>
                  <a:rPr lang="it-IT" b="0" dirty="0" err="1"/>
                  <a:t>functions</a:t>
                </a:r>
                <a:r>
                  <a:rPr lang="it-IT" b="0" dirty="0"/>
                  <a:t>.</a:t>
                </a:r>
              </a:p>
              <a:p>
                <a:pPr algn="r" eaLnBrk="1" hangingPunct="1"/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959089C-8D35-41AF-AC5A-F2C0E3FB0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964" y="2005301"/>
                <a:ext cx="8597900" cy="4738399"/>
              </a:xfrm>
              <a:prstGeom prst="rect">
                <a:avLst/>
              </a:prstGeom>
              <a:blipFill>
                <a:blip r:embed="rId3"/>
                <a:stretch>
                  <a:fillRect l="-780" t="-4762" r="-5248" b="-15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D3ED93-2E7F-4DF2-80E1-D8CE261BC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36" y="5174867"/>
            <a:ext cx="6457950" cy="979789"/>
          </a:xfrm>
          <a:prstGeom prst="rect">
            <a:avLst/>
          </a:prstGeom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2F1D2F12-EE1B-4A72-A9FA-A21A3F096573}"/>
              </a:ext>
            </a:extLst>
          </p:cNvPr>
          <p:cNvCxnSpPr/>
          <p:nvPr/>
        </p:nvCxnSpPr>
        <p:spPr bwMode="auto">
          <a:xfrm>
            <a:off x="218870" y="5064052"/>
            <a:ext cx="87451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E51D84C5-7817-417F-9914-E40FE8579279}"/>
              </a:ext>
            </a:extLst>
          </p:cNvPr>
          <p:cNvCxnSpPr/>
          <p:nvPr/>
        </p:nvCxnSpPr>
        <p:spPr bwMode="auto">
          <a:xfrm>
            <a:off x="218870" y="6315002"/>
            <a:ext cx="87451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4546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1" name="Elemento grafico 40">
            <a:extLst>
              <a:ext uri="{FF2B5EF4-FFF2-40B4-BE49-F238E27FC236}">
                <a16:creationId xmlns:a16="http://schemas.microsoft.com/office/drawing/2014/main" id="{A89DA71A-3098-4600-BAA6-0842DD975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4" y="1643351"/>
            <a:ext cx="4229238" cy="2819491"/>
          </a:xfrm>
          <a:prstGeom prst="rect">
            <a:avLst/>
          </a:prstGeom>
        </p:spPr>
      </p:pic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EE5F17DF-88BE-4486-8235-F32D2DCB5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0911" y="1643352"/>
            <a:ext cx="4229234" cy="2819490"/>
          </a:xfrm>
          <a:prstGeom prst="rect">
            <a:avLst/>
          </a:prstGeom>
        </p:spPr>
      </p:pic>
      <p:pic>
        <p:nvPicPr>
          <p:cNvPr id="45" name="Elemento grafico 44">
            <a:extLst>
              <a:ext uri="{FF2B5EF4-FFF2-40B4-BE49-F238E27FC236}">
                <a16:creationId xmlns:a16="http://schemas.microsoft.com/office/drawing/2014/main" id="{A5323DE2-1692-438D-90AC-30909675C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1859" y="4556376"/>
            <a:ext cx="10505540" cy="21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/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Study of the P(s) </a:t>
                </a:r>
                <a:r>
                  <a:rPr lang="it-IT" sz="2400" b="0" dirty="0" err="1"/>
                  <a:t>distribution</a:t>
                </a:r>
                <a:r>
                  <a:rPr lang="it-IT" sz="2400" b="0" dirty="0"/>
                  <a:t>, </a:t>
                </a:r>
                <a:r>
                  <a:rPr lang="it-IT" sz="2400" b="0" dirty="0" err="1"/>
                  <a:t>where</a:t>
                </a: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b="0" dirty="0"/>
                  <a:t> are the </a:t>
                </a:r>
                <a:r>
                  <a:rPr lang="it-IT" sz="2400" b="0" dirty="0" err="1"/>
                  <a:t>normalized</a:t>
                </a:r>
                <a:r>
                  <a:rPr lang="it-IT" sz="2400" b="0" dirty="0"/>
                  <a:t> </a:t>
                </a:r>
              </a:p>
              <a:p>
                <a:pPr eaLnBrk="1" hangingPunct="1"/>
                <a:r>
                  <a:rPr lang="it-IT" sz="2400" b="0" dirty="0" err="1"/>
                  <a:t>spacings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between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eigenvalues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:r>
                  <a:rPr lang="it-IT" sz="2800" b="0" dirty="0"/>
                  <a:t> </a:t>
                </a:r>
                <a:endParaRPr lang="en-US" sz="2800" b="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blipFill>
                <a:blip r:embed="rId3"/>
                <a:stretch>
                  <a:fillRect l="-1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B229534-9667-444B-8434-0B2B7C19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8" y="2743582"/>
            <a:ext cx="2011111" cy="94726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C6E8850-747B-4822-ADB1-253C8CAC8ACB}"/>
              </a:ext>
            </a:extLst>
          </p:cNvPr>
          <p:cNvSpPr/>
          <p:nvPr/>
        </p:nvSpPr>
        <p:spPr bwMode="auto">
          <a:xfrm>
            <a:off x="2489104" y="3158974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/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180000" rIns="21600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A7304A-F955-40EE-A745-B69D06D9590F}"/>
              </a:ext>
            </a:extLst>
          </p:cNvPr>
          <p:cNvSpPr/>
          <p:nvPr/>
        </p:nvSpPr>
        <p:spPr bwMode="auto">
          <a:xfrm>
            <a:off x="5899064" y="3155518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/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8667" r="-11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186CA84-13EA-4E33-AE55-02A5AE6EE01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8005" y="3439774"/>
            <a:ext cx="0" cy="54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640981-47C5-43D9-92D7-C2C901AE089B}"/>
              </a:ext>
            </a:extLst>
          </p:cNvPr>
          <p:cNvSpPr txBox="1"/>
          <p:nvPr/>
        </p:nvSpPr>
        <p:spPr bwMode="auto">
          <a:xfrm>
            <a:off x="1978320" y="3710571"/>
            <a:ext cx="30376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algn="r" eaLnBrk="1" hangingPunct="1"/>
            <a:r>
              <a:rPr lang="it-IT" sz="2400" b="0" dirty="0">
                <a:latin typeface="Courier New" panose="02070309020205020404" pitchFamily="49" charset="0"/>
                <a:cs typeface="Courier New" panose="02070309020205020404" pitchFamily="49" charset="0"/>
              </a:rPr>
              <a:t>ZHEEV() </a:t>
            </a:r>
            <a:r>
              <a:rPr lang="it-IT" sz="2400" b="0" dirty="0"/>
              <a:t>(</a:t>
            </a:r>
            <a:r>
              <a:rPr lang="it-IT" sz="2400" b="0" dirty="0" err="1"/>
              <a:t>Lapack</a:t>
            </a:r>
            <a:r>
              <a:rPr lang="it-IT" sz="2400" b="0" dirty="0"/>
              <a:t>)</a:t>
            </a:r>
            <a:endParaRPr lang="en-US" sz="24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/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Fit P(s) </a:t>
                </a:r>
                <a:r>
                  <a:rPr lang="it-IT" sz="2400" b="0" dirty="0" err="1"/>
                  <a:t>using</a:t>
                </a:r>
                <a:r>
                  <a:rPr lang="it-IT" sz="2400" b="0" dirty="0"/>
                  <a:t>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from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in Python</a:t>
                </a:r>
              </a:p>
              <a:p>
                <a:pPr eaLnBrk="1" hangingPunct="1"/>
                <a:r>
                  <a:rPr lang="it-IT" sz="2400" b="0" dirty="0"/>
                  <a:t>with the </a:t>
                </a:r>
                <a:r>
                  <a:rPr lang="it-IT" sz="2400" b="0" dirty="0" err="1"/>
                  <a:t>function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eaLnBrk="1" hangingPunct="1"/>
                <a:endParaRPr lang="en-US" sz="2400" b="0" dirty="0"/>
              </a:p>
              <a:p>
                <a:pPr eaLnBrk="1" hangingPunct="1"/>
                <a:r>
                  <a:rPr lang="en-US" sz="2400" b="0" dirty="0"/>
                  <a:t>For random Hermitian matrices and random (real) diagonal</a:t>
                </a:r>
              </a:p>
              <a:p>
                <a:pPr eaLnBrk="1" hangingPunct="1"/>
                <a:r>
                  <a:rPr lang="en-US" sz="2400" b="0" dirty="0"/>
                  <a:t> matrices</a:t>
                </a: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blipFill>
                <a:blip r:embed="rId8"/>
                <a:stretch>
                  <a:fillRect l="-1102" t="-75333" b="-9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AC875E9-71AB-4D8A-B1C8-62B01FA8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864" y="1536700"/>
            <a:ext cx="5126404" cy="315434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C69505E-E2DD-4D75-B369-1273B44A1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59" y="4362450"/>
            <a:ext cx="3876673" cy="2584449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9E0A9B2-6D66-4D38-88FD-AD7084EA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4362450"/>
            <a:ext cx="3876673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d210665-cc30-40de-a1c4-5d90bbb582d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322</Words>
  <Application>Microsoft Office PowerPoint</Application>
  <PresentationFormat>Presentazione su schermo (4:3)</PresentationFormat>
  <Paragraphs>61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Courier New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13</cp:revision>
  <cp:lastPrinted>2019-05-27T11:07:33Z</cp:lastPrinted>
  <dcterms:created xsi:type="dcterms:W3CDTF">2007-03-01T10:31:45Z</dcterms:created>
  <dcterms:modified xsi:type="dcterms:W3CDTF">2021-11-13T18:25:37Z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